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5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57" r:id="rId31"/>
    <p:sldId id="259" r:id="rId32"/>
    <p:sldId id="25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99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inimized">
    <p:restoredLeft sz="32787"/>
    <p:restoredTop sz="90929"/>
  </p:normalViewPr>
  <p:slideViewPr>
    <p:cSldViewPr>
      <p:cViewPr varScale="1">
        <p:scale>
          <a:sx n="21" d="100"/>
          <a:sy n="21" d="100"/>
        </p:scale>
        <p:origin x="-13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861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7D75504-0767-46E9-8354-4835BC2EBAD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6E1960-430A-4BDF-B3DA-D722B53EC1AC}" type="slidenum">
              <a:rPr lang="en-US"/>
              <a:pPr/>
              <a:t>2</a:t>
            </a:fld>
            <a:endParaRPr lang="en-US"/>
          </a:p>
        </p:txBody>
      </p:sp>
      <p:sp>
        <p:nvSpPr>
          <p:cNvPr id="696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1A5C05-1170-48EA-AED3-8FCD867D10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E2FA5-9584-43EF-A1DD-74F137DECA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72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7AD355-FB0F-4297-9196-05C4E802ED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C838A-3496-40F5-B942-056FC79548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F941F-B4DB-4D2C-8A6F-6B744F2AFE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FC367-E6CA-4493-A377-456727F377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5B634-11BA-450F-B802-00ADD83F81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302B0-6648-4157-91D5-E60F8BB9E8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C3C3C-F232-4469-BCA8-2467054CAC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78AEF-CB41-4A29-91EA-EC39DB155A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7A98B-3F35-4E8D-BD46-E1F6525B28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9248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8ED8EC8-79E6-45CA-A4AD-A6E725C9EB4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00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00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00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00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00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00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00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6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5.xml"/><Relationship Id="rId2" Type="http://schemas.openxmlformats.org/officeDocument/2006/relationships/slide" Target="slide2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29" Type="http://schemas.openxmlformats.org/officeDocument/2006/relationships/slide" Target="slide2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28" Type="http://schemas.openxmlformats.org/officeDocument/2006/relationships/slide" Target="slide28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31" Type="http://schemas.openxmlformats.org/officeDocument/2006/relationships/slide" Target="slide31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Relationship Id="rId27" Type="http://schemas.openxmlformats.org/officeDocument/2006/relationships/slide" Target="slide27.xml"/><Relationship Id="rId30" Type="http://schemas.openxmlformats.org/officeDocument/2006/relationships/slide" Target="slide3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4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4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4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4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4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4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5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5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5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5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5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5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5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5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5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3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6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6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" Target="slide63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1143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1</a:t>
            </a:r>
          </a:p>
        </p:txBody>
      </p:sp>
      <p:sp>
        <p:nvSpPr>
          <p:cNvPr id="205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2286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2</a:t>
            </a:r>
          </a:p>
        </p:txBody>
      </p:sp>
      <p:sp>
        <p:nvSpPr>
          <p:cNvPr id="205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3429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3</a:t>
            </a:r>
          </a:p>
        </p:txBody>
      </p:sp>
      <p:sp>
        <p:nvSpPr>
          <p:cNvPr id="2054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4572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4</a:t>
            </a:r>
          </a:p>
        </p:txBody>
      </p:sp>
      <p:sp>
        <p:nvSpPr>
          <p:cNvPr id="2055" name="AutoShape 7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5715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5</a:t>
            </a:r>
          </a:p>
        </p:txBody>
      </p:sp>
      <p:sp>
        <p:nvSpPr>
          <p:cNvPr id="2057" name="AutoShape 9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81200" y="1143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6</a:t>
            </a:r>
          </a:p>
        </p:txBody>
      </p:sp>
      <p:sp>
        <p:nvSpPr>
          <p:cNvPr id="2058" name="AutoShape 10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81200" y="2286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7</a:t>
            </a:r>
          </a:p>
        </p:txBody>
      </p:sp>
      <p:sp>
        <p:nvSpPr>
          <p:cNvPr id="2059" name="AutoShape 11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81200" y="3429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8</a:t>
            </a:r>
          </a:p>
        </p:txBody>
      </p:sp>
      <p:sp>
        <p:nvSpPr>
          <p:cNvPr id="2060" name="AutoShape 12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81200" y="4572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9</a:t>
            </a:r>
          </a:p>
        </p:txBody>
      </p:sp>
      <p:sp>
        <p:nvSpPr>
          <p:cNvPr id="2061" name="AutoShape 13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81200" y="5715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10</a:t>
            </a:r>
          </a:p>
        </p:txBody>
      </p:sp>
      <p:sp>
        <p:nvSpPr>
          <p:cNvPr id="2062" name="AutoShape 14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1143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11</a:t>
            </a:r>
          </a:p>
        </p:txBody>
      </p:sp>
      <p:sp>
        <p:nvSpPr>
          <p:cNvPr id="2063" name="AutoShape 15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2286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12</a:t>
            </a:r>
          </a:p>
        </p:txBody>
      </p:sp>
      <p:sp>
        <p:nvSpPr>
          <p:cNvPr id="2064" name="AutoShape 16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3429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13</a:t>
            </a:r>
          </a:p>
        </p:txBody>
      </p:sp>
      <p:sp>
        <p:nvSpPr>
          <p:cNvPr id="2065" name="AutoShape 17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4572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14</a:t>
            </a:r>
          </a:p>
        </p:txBody>
      </p:sp>
      <p:sp>
        <p:nvSpPr>
          <p:cNvPr id="2066" name="AutoShape 18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5715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15</a:t>
            </a:r>
          </a:p>
        </p:txBody>
      </p:sp>
      <p:sp>
        <p:nvSpPr>
          <p:cNvPr id="2067" name="AutoShape 19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1143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16</a:t>
            </a:r>
          </a:p>
        </p:txBody>
      </p:sp>
      <p:sp>
        <p:nvSpPr>
          <p:cNvPr id="2068" name="AutoShape 20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2286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17</a:t>
            </a:r>
          </a:p>
        </p:txBody>
      </p:sp>
      <p:sp>
        <p:nvSpPr>
          <p:cNvPr id="2069" name="AutoShape 21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3429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18</a:t>
            </a:r>
            <a:endParaRPr lang="en-US" sz="3600"/>
          </a:p>
        </p:txBody>
      </p:sp>
      <p:sp>
        <p:nvSpPr>
          <p:cNvPr id="2070" name="AutoShape 22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4572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19</a:t>
            </a:r>
          </a:p>
        </p:txBody>
      </p:sp>
      <p:sp>
        <p:nvSpPr>
          <p:cNvPr id="2071" name="AutoShape 23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5715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20</a:t>
            </a:r>
          </a:p>
        </p:txBody>
      </p:sp>
      <p:sp>
        <p:nvSpPr>
          <p:cNvPr id="2072" name="AutoShape 24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324600" y="1143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21</a:t>
            </a:r>
          </a:p>
        </p:txBody>
      </p:sp>
      <p:sp>
        <p:nvSpPr>
          <p:cNvPr id="2073" name="AutoShape 25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324600" y="2286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22</a:t>
            </a:r>
          </a:p>
        </p:txBody>
      </p:sp>
      <p:sp>
        <p:nvSpPr>
          <p:cNvPr id="2074" name="AutoShape 26">
            <a:hlinkClick r:id="rId2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324600" y="3429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23</a:t>
            </a:r>
          </a:p>
        </p:txBody>
      </p:sp>
      <p:sp>
        <p:nvSpPr>
          <p:cNvPr id="2075" name="AutoShape 27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324600" y="4572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24</a:t>
            </a:r>
          </a:p>
        </p:txBody>
      </p:sp>
      <p:sp>
        <p:nvSpPr>
          <p:cNvPr id="2076" name="AutoShape 28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324600" y="5715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25</a:t>
            </a:r>
          </a:p>
        </p:txBody>
      </p:sp>
      <p:sp>
        <p:nvSpPr>
          <p:cNvPr id="2077" name="AutoShape 29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1143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26</a:t>
            </a:r>
          </a:p>
        </p:txBody>
      </p:sp>
      <p:sp>
        <p:nvSpPr>
          <p:cNvPr id="2078" name="AutoShape 30">
            <a:hlinkClick r:id="rId2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2286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27</a:t>
            </a:r>
          </a:p>
        </p:txBody>
      </p:sp>
      <p:sp>
        <p:nvSpPr>
          <p:cNvPr id="2079" name="AutoShape 31">
            <a:hlinkClick r:id="rId2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3429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28</a:t>
            </a:r>
          </a:p>
        </p:txBody>
      </p:sp>
      <p:sp>
        <p:nvSpPr>
          <p:cNvPr id="2080" name="AutoShape 32">
            <a:hlinkClick r:id="rId3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4572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29</a:t>
            </a:r>
          </a:p>
        </p:txBody>
      </p:sp>
      <p:sp>
        <p:nvSpPr>
          <p:cNvPr id="2081" name="AutoShape 33">
            <a:hlinkClick r:id="rId3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5715000"/>
            <a:ext cx="914400" cy="914400"/>
          </a:xfrm>
          <a:prstGeom prst="actionButtonBlank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/>
              <a:t>30</a:t>
            </a:r>
          </a:p>
        </p:txBody>
      </p:sp>
      <p:sp>
        <p:nvSpPr>
          <p:cNvPr id="2119" name="WordArt 71"/>
          <p:cNvSpPr>
            <a:spLocks noChangeArrowheads="1" noChangeShapeType="1" noTextEdit="1"/>
          </p:cNvSpPr>
          <p:nvPr/>
        </p:nvSpPr>
        <p:spPr bwMode="auto">
          <a:xfrm>
            <a:off x="3657600" y="0"/>
            <a:ext cx="24384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Jeopardy</a:t>
            </a:r>
          </a:p>
        </p:txBody>
      </p:sp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9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2(z – 1) </a:t>
            </a:r>
            <a:r>
              <a:rPr lang="en-US" baseline="30000">
                <a:ea typeface="Arial Unicode MS" pitchFamily="34" charset="-128"/>
                <a:cs typeface="Arial Unicode MS" pitchFamily="34" charset="-128"/>
              </a:rPr>
              <a:t>2 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 = 8, What is the value of z ?</a:t>
            </a:r>
            <a:endParaRPr lang="en-US"/>
          </a:p>
        </p:txBody>
      </p:sp>
    </p:spTree>
  </p:cSld>
  <p:clrMapOvr>
    <a:masterClrMapping/>
  </p:clrMapOvr>
  <p:transition spd="med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10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y =         x + 2      Is the graph shifted 2 units left or right ?</a:t>
            </a: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2514600" y="2590800"/>
            <a:ext cx="304800" cy="4572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V="1">
            <a:off x="2895600" y="2438400"/>
            <a:ext cx="228600" cy="6096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3124200" y="2362200"/>
            <a:ext cx="12192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11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y =      3       x     -  1 </a:t>
            </a:r>
            <a:br>
              <a:rPr lang="en-US"/>
            </a:br>
            <a:r>
              <a:rPr lang="en-US"/>
              <a:t>Is the graph  shifted one unit downward ?</a:t>
            </a:r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3048000" y="2362200"/>
            <a:ext cx="990600" cy="4572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 flipV="1">
            <a:off x="4114800" y="1524000"/>
            <a:ext cx="457200" cy="12954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flipV="1">
            <a:off x="4724400" y="1600200"/>
            <a:ext cx="9144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12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Write (2 + 4i)/2 in standard form</a:t>
            </a:r>
          </a:p>
        </p:txBody>
      </p:sp>
    </p:spTree>
  </p:cSld>
  <p:clrMapOvr>
    <a:masterClrMapping/>
  </p:clrMapOvr>
  <p:transition spd="med"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13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Write in imaginary expression       - 49</a:t>
            </a: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5410200" y="3352800"/>
            <a:ext cx="381000" cy="3810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 flipV="1">
            <a:off x="5715000" y="3200400"/>
            <a:ext cx="304800" cy="5334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6172200" y="3276600"/>
            <a:ext cx="1066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14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Write the expression in standard form 3i + (2 – 3i) – (1 – 5i)</a:t>
            </a:r>
          </a:p>
        </p:txBody>
      </p:sp>
    </p:spTree>
  </p:cSld>
  <p:clrMapOvr>
    <a:masterClrMapping/>
  </p:clrMapOvr>
  <p:transition spd="med"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15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924800" cy="5562600"/>
          </a:xfrm>
        </p:spPr>
        <p:txBody>
          <a:bodyPr/>
          <a:lstStyle/>
          <a:p>
            <a:r>
              <a:rPr lang="en-US"/>
              <a:t>   </a:t>
            </a:r>
            <a:br>
              <a:rPr lang="en-US"/>
            </a:br>
            <a:r>
              <a:rPr lang="en-US"/>
              <a:t>4x + 4     +      x + 1  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Simplify</a:t>
            </a:r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1371600" y="2971800"/>
            <a:ext cx="533400" cy="3810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 flipV="1">
            <a:off x="2057400" y="2514600"/>
            <a:ext cx="457200" cy="8382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2590800" y="2514600"/>
            <a:ext cx="16764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5029200" y="2971800"/>
            <a:ext cx="381000" cy="5334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V="1">
            <a:off x="5410200" y="2438400"/>
            <a:ext cx="304800" cy="11430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5791200" y="2438400"/>
            <a:ext cx="19050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16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Rationalize the denominator   2/(5 - </a:t>
            </a:r>
            <a:r>
              <a:rPr lang="en-US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7)</a:t>
            </a:r>
            <a:endParaRPr lang="en-US"/>
          </a:p>
        </p:txBody>
      </p:sp>
    </p:spTree>
  </p:cSld>
  <p:clrMapOvr>
    <a:masterClrMapping/>
  </p:clrMapOvr>
  <p:transition spd="med"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17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Multiply and simplify  (    xy  - 1)(     xy  + 2 )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7010400" y="2590800"/>
            <a:ext cx="381000" cy="4572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 flipV="1">
            <a:off x="7391400" y="2286000"/>
            <a:ext cx="228600" cy="7620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7620000" y="2286000"/>
            <a:ext cx="685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3886200" y="3352800"/>
            <a:ext cx="304800" cy="5334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V="1">
            <a:off x="4191000" y="3200400"/>
            <a:ext cx="152400" cy="6096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4267200" y="3200400"/>
            <a:ext cx="9906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18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The wing span L of a bird with weight W can sometimes be modeled by L = 27.4W </a:t>
            </a:r>
            <a:r>
              <a:rPr lang="en-US" baseline="30000">
                <a:ea typeface="Arial Unicode MS" pitchFamily="34" charset="-128"/>
                <a:cs typeface="Arial Unicode MS" pitchFamily="34" charset="-128"/>
              </a:rPr>
              <a:t>1/3 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 , where L is in inches and W is in pounds. Calculate the weight of a bird that has a wing spanof 30 inches</a:t>
            </a:r>
            <a:endParaRPr lang="en-US"/>
          </a:p>
        </p:txBody>
      </p:sp>
    </p:spTree>
  </p:cSld>
  <p:clrMapOvr>
    <a:masterClrMapping/>
  </p:clrMapOvr>
  <p:transition spd="med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Simplify </a:t>
            </a:r>
            <a:r>
              <a:rPr lang="en-US"/>
              <a:t> (x – 1) </a:t>
            </a:r>
            <a:r>
              <a:rPr lang="en-US" baseline="30000"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/>
              <a:t> </a:t>
            </a: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4724400" y="2667000"/>
            <a:ext cx="25146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19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If a parabola is symmetric with respect to the y-axis, the y-axis is called the ____</a:t>
            </a:r>
          </a:p>
        </p:txBody>
      </p:sp>
    </p:spTree>
  </p:cSld>
  <p:clrMapOvr>
    <a:masterClrMapping/>
  </p:clrMapOvr>
  <p:transition spd="med"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20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If y = ax </a:t>
            </a:r>
            <a:r>
              <a:rPr lang="en-US" baseline="30000">
                <a:ea typeface="Arial Unicode MS" pitchFamily="34" charset="-128"/>
                <a:cs typeface="Arial Unicode MS" pitchFamily="34" charset="-128"/>
              </a:rPr>
              <a:t>2 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 + bx + c , the x-coordinate of the vertex is given by x = </a:t>
            </a:r>
            <a:endParaRPr lang="en-US"/>
          </a:p>
        </p:txBody>
      </p:sp>
    </p:spTree>
  </p:cSld>
  <p:clrMapOvr>
    <a:masterClrMapping/>
  </p:clrMapOvr>
  <p:transition spd="med"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21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Find the vertex of the parabola f(x) = x </a:t>
            </a:r>
            <a:r>
              <a:rPr lang="en-US" baseline="30000">
                <a:ea typeface="Arial Unicode MS" pitchFamily="34" charset="-128"/>
                <a:cs typeface="Arial Unicode MS" pitchFamily="34" charset="-128"/>
              </a:rPr>
              <a:t>2  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 - 4x – 2. What is axis of symmetry ?</a:t>
            </a:r>
            <a:endParaRPr lang="en-US"/>
          </a:p>
        </p:txBody>
      </p:sp>
    </p:spTree>
  </p:cSld>
  <p:clrMapOvr>
    <a:masterClrMapping/>
  </p:clrMapOvr>
  <p:transition spd="med">
    <p:rand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22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Identify the vertex of parabola  f(x) = 5 - x </a:t>
            </a:r>
            <a:r>
              <a:rPr lang="en-US" baseline="30000">
                <a:ea typeface="Arial Unicode MS" pitchFamily="34" charset="-128"/>
                <a:cs typeface="Arial Unicode MS" pitchFamily="34" charset="-128"/>
              </a:rPr>
              <a:t>2</a:t>
            </a:r>
            <a:endParaRPr lang="en-US"/>
          </a:p>
        </p:txBody>
      </p:sp>
    </p:spTree>
  </p:cSld>
  <p:clrMapOvr>
    <a:masterClrMapping/>
  </p:clrMapOvr>
  <p:transition spd="med">
    <p:rand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23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Using square root property, solve the equation 3x </a:t>
            </a:r>
            <a:r>
              <a:rPr lang="en-US" baseline="30000">
                <a:ea typeface="Arial Unicode MS" pitchFamily="34" charset="-128"/>
                <a:cs typeface="Arial Unicode MS" pitchFamily="34" charset="-128"/>
              </a:rPr>
              <a:t>2   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 = 1/3</a:t>
            </a:r>
            <a:endParaRPr lang="en-US"/>
          </a:p>
        </p:txBody>
      </p:sp>
    </p:spTree>
  </p:cSld>
  <p:clrMapOvr>
    <a:masterClrMapping/>
  </p:clrMapOvr>
  <p:transition spd="med">
    <p:rand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24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Solve the equation using quadratic formula 5x </a:t>
            </a:r>
            <a:r>
              <a:rPr lang="en-US" baseline="30000">
                <a:ea typeface="Arial Unicode MS" pitchFamily="34" charset="-128"/>
                <a:cs typeface="Arial Unicode MS" pitchFamily="34" charset="-128"/>
              </a:rPr>
              <a:t>2 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 + 1 = 5x</a:t>
            </a:r>
            <a:endParaRPr lang="en-US"/>
          </a:p>
        </p:txBody>
      </p:sp>
    </p:spTree>
  </p:cSld>
  <p:clrMapOvr>
    <a:masterClrMapping/>
  </p:clrMapOvr>
  <p:transition spd="med">
    <p:rand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25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Solve  x(x – 8) = 5 </a:t>
            </a:r>
          </a:p>
        </p:txBody>
      </p:sp>
    </p:spTree>
  </p:cSld>
  <p:clrMapOvr>
    <a:masterClrMapping/>
  </p:clrMapOvr>
  <p:transition spd="med">
    <p:rand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26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2 x </a:t>
            </a:r>
            <a:r>
              <a:rPr lang="en-US" baseline="30000">
                <a:ea typeface="Arial Unicode MS" pitchFamily="34" charset="-128"/>
                <a:cs typeface="Arial Unicode MS" pitchFamily="34" charset="-128"/>
              </a:rPr>
              <a:t>2  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 - 3x + 1 = 0, How many solutions are there ? Evaluate discriminant</a:t>
            </a:r>
            <a:endParaRPr lang="en-US"/>
          </a:p>
        </p:txBody>
      </p:sp>
    </p:spTree>
  </p:cSld>
  <p:clrMapOvr>
    <a:masterClrMapping/>
  </p:clrMapOvr>
  <p:transition spd="med">
    <p:rand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102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AutoShape 1027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Text Box 1028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27</a:t>
            </a:r>
          </a:p>
        </p:txBody>
      </p:sp>
      <p:sp>
        <p:nvSpPr>
          <p:cNvPr id="33797" name="Rectangle 102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Solve the equation and write complex solution in standard form. 2x </a:t>
            </a:r>
            <a:r>
              <a:rPr lang="en-US" baseline="30000">
                <a:ea typeface="Arial Unicode MS" pitchFamily="34" charset="-128"/>
                <a:cs typeface="Arial Unicode MS" pitchFamily="34" charset="-128"/>
              </a:rPr>
              <a:t>2 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 + 8 = 0</a:t>
            </a:r>
            <a:endParaRPr lang="en-US"/>
          </a:p>
        </p:txBody>
      </p:sp>
    </p:spTree>
  </p:cSld>
  <p:clrMapOvr>
    <a:masterClrMapping/>
  </p:clrMapOvr>
  <p:transition spd="med">
    <p:rand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28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Hotel rooms cost $ 90- per night. A group rate the management reduced the cost of a room by $3 for every room rented. Write the formula f(x) from renting x rooms that gives the revenue at the group rate. How many rooms should be rented to maximize revenue</a:t>
            </a:r>
          </a:p>
        </p:txBody>
      </p:sp>
    </p:spTree>
  </p:cSld>
  <p:clrMapOvr>
    <a:masterClrMapping/>
  </p:clrMapOvr>
  <p:transition spd="med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Write the expression in radical notation 14</a:t>
            </a:r>
            <a:r>
              <a:rPr lang="en-US" baseline="30000">
                <a:ea typeface="Arial Unicode MS" pitchFamily="34" charset="-128"/>
                <a:cs typeface="Arial Unicode MS" pitchFamily="34" charset="-128"/>
              </a:rPr>
              <a:t>1/2</a:t>
            </a:r>
            <a:r>
              <a:rPr lang="en-US"/>
              <a:t> </a:t>
            </a:r>
          </a:p>
        </p:txBody>
      </p:sp>
    </p:spTree>
  </p:cSld>
  <p:clrMapOvr>
    <a:masterClrMapping/>
  </p:clrMapOvr>
  <p:transition spd="med">
    <p:rand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29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What is quadratic formula used for ?</a:t>
            </a:r>
          </a:p>
        </p:txBody>
      </p:sp>
    </p:spTree>
  </p:cSld>
  <p:clrMapOvr>
    <a:masterClrMapping/>
  </p:clrMapOvr>
  <p:transition spd="med">
    <p:rand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30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Write the complex expression in standard form (3 + i)/ (1 – i)</a:t>
            </a:r>
          </a:p>
        </p:txBody>
      </p:sp>
    </p:spTree>
  </p:cSld>
  <p:clrMapOvr>
    <a:masterClrMapping/>
  </p:clrMapOvr>
  <p:transition spd="med">
    <p:rand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 x - 1</a:t>
            </a: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5486400" y="2590800"/>
            <a:ext cx="0" cy="12192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3886200" y="2514600"/>
            <a:ext cx="0" cy="12192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checker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14</a:t>
            </a:r>
            <a:endParaRPr lang="en-US"/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>
            <a:off x="4495800" y="2743200"/>
            <a:ext cx="8382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checker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3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y </a:t>
            </a:r>
            <a:r>
              <a:rPr lang="en-US" baseline="30000">
                <a:ea typeface="Arial Unicode MS" pitchFamily="34" charset="-128"/>
                <a:cs typeface="Arial Unicode MS" pitchFamily="34" charset="-128"/>
              </a:rPr>
              <a:t>2 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 /x</a:t>
            </a:r>
            <a:endParaRPr lang="en-US"/>
          </a:p>
        </p:txBody>
      </p:sp>
    </p:spTree>
  </p:cSld>
  <p:clrMapOvr>
    <a:masterClrMapping/>
  </p:clrMapOvr>
  <p:transition spd="med">
    <p:checker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4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3/x</a:t>
            </a:r>
          </a:p>
        </p:txBody>
      </p:sp>
    </p:spTree>
  </p:cSld>
  <p:clrMapOvr>
    <a:masterClrMapping/>
  </p:clrMapOvr>
  <p:transition spd="med">
    <p:checker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5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ea typeface="Arial Unicode MS" pitchFamily="34" charset="-128"/>
                <a:cs typeface="Arial Unicode MS" pitchFamily="34" charset="-128"/>
              </a:rPr>
              <a:t> 10x</a:t>
            </a:r>
          </a:p>
        </p:txBody>
      </p:sp>
    </p:spTree>
  </p:cSld>
  <p:clrMapOvr>
    <a:masterClrMapping/>
  </p:clrMapOvr>
  <p:transition spd="med">
    <p:checker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6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11 </a:t>
            </a:r>
            <a:r>
              <a:rPr lang="en-US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3</a:t>
            </a:r>
            <a:endParaRPr lang="en-US"/>
          </a:p>
        </p:txBody>
      </p:sp>
    </p:spTree>
  </p:cSld>
  <p:clrMapOvr>
    <a:masterClrMapping/>
  </p:clrMapOvr>
  <p:transition spd="med">
    <p:checker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7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Yes</a:t>
            </a:r>
          </a:p>
        </p:txBody>
      </p:sp>
    </p:spTree>
  </p:cSld>
  <p:clrMapOvr>
    <a:masterClrMapping/>
  </p:clrMapOvr>
  <p:transition spd="med">
    <p:checker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8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13</a:t>
            </a:r>
          </a:p>
        </p:txBody>
      </p:sp>
    </p:spTree>
  </p:cSld>
  <p:clrMapOvr>
    <a:masterClrMapping/>
  </p:clrMapOvr>
  <p:transition spd="med">
    <p:check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3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(x </a:t>
            </a:r>
            <a:r>
              <a:rPr lang="en-US" baseline="30000">
                <a:ea typeface="Arial Unicode MS" pitchFamily="34" charset="-128"/>
                <a:cs typeface="Arial Unicode MS" pitchFamily="34" charset="-128"/>
              </a:rPr>
              <a:t>3</a:t>
            </a:r>
            <a:r>
              <a:rPr lang="en-US"/>
              <a:t> </a:t>
            </a:r>
            <a:r>
              <a:rPr lang="en-US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/y </a:t>
            </a:r>
            <a:r>
              <a:rPr lang="en-US" baseline="30000">
                <a:ea typeface="Arial Unicode MS" pitchFamily="34" charset="-128"/>
                <a:cs typeface="Arial Unicode MS" pitchFamily="34" charset="-128"/>
              </a:rPr>
              <a:t>6 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 ) </a:t>
            </a:r>
            <a:r>
              <a:rPr lang="en-US" baseline="30000">
                <a:ea typeface="Arial Unicode MS" pitchFamily="34" charset="-128"/>
                <a:cs typeface="Arial Unicode MS" pitchFamily="34" charset="-128"/>
              </a:rPr>
              <a:t>- 1/3</a:t>
            </a:r>
            <a:r>
              <a:rPr lang="en-US"/>
              <a:t> </a:t>
            </a:r>
          </a:p>
        </p:txBody>
      </p:sp>
    </p:spTree>
  </p:cSld>
  <p:clrMapOvr>
    <a:masterClrMapping/>
  </p:clrMapOvr>
  <p:transition spd="med">
    <p:random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9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3, -1</a:t>
            </a:r>
          </a:p>
        </p:txBody>
      </p:sp>
    </p:spTree>
  </p:cSld>
  <p:clrMapOvr>
    <a:masterClrMapping/>
  </p:clrMapOvr>
  <p:transition spd="med">
    <p:checker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10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Shifted 2 unit left</a:t>
            </a:r>
          </a:p>
        </p:txBody>
      </p:sp>
    </p:spTree>
  </p:cSld>
  <p:clrMapOvr>
    <a:masterClrMapping/>
  </p:clrMapOvr>
  <p:transition spd="med">
    <p:checker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11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Yes</a:t>
            </a:r>
          </a:p>
        </p:txBody>
      </p:sp>
    </p:spTree>
  </p:cSld>
  <p:clrMapOvr>
    <a:masterClrMapping/>
  </p:clrMapOvr>
  <p:transition spd="med">
    <p:checker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12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1 + 2i</a:t>
            </a:r>
          </a:p>
        </p:txBody>
      </p:sp>
    </p:spTree>
  </p:cSld>
  <p:clrMapOvr>
    <a:masterClrMapping/>
  </p:clrMapOvr>
  <p:transition spd="med">
    <p:checker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13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7 i</a:t>
            </a:r>
          </a:p>
        </p:txBody>
      </p:sp>
    </p:spTree>
  </p:cSld>
  <p:clrMapOvr>
    <a:masterClrMapping/>
  </p:clrMapOvr>
  <p:transition spd="med">
    <p:checker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14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1 + 5i</a:t>
            </a:r>
          </a:p>
        </p:txBody>
      </p:sp>
    </p:spTree>
  </p:cSld>
  <p:clrMapOvr>
    <a:masterClrMapping/>
  </p:clrMapOvr>
  <p:transition spd="med">
    <p:checker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15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3        x + 1</a:t>
            </a:r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>
            <a:off x="3962400" y="2971800"/>
            <a:ext cx="381000" cy="3810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 flipV="1">
            <a:off x="4267200" y="2590800"/>
            <a:ext cx="304800" cy="7620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>
            <a:off x="4648200" y="2667000"/>
            <a:ext cx="1828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checker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16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(5 + </a:t>
            </a:r>
            <a:r>
              <a:rPr lang="en-US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7) / 9</a:t>
            </a:r>
            <a:endParaRPr lang="en-US"/>
          </a:p>
        </p:txBody>
      </p:sp>
    </p:spTree>
  </p:cSld>
  <p:clrMapOvr>
    <a:masterClrMapping/>
  </p:clrMapOvr>
  <p:transition spd="med">
    <p:checker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17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xy +           xy     - 2</a:t>
            </a:r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>
            <a:off x="4343400" y="3048000"/>
            <a:ext cx="457200" cy="3810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 flipV="1">
            <a:off x="4800600" y="2819400"/>
            <a:ext cx="76200" cy="5334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1" name="Line 7"/>
          <p:cNvSpPr>
            <a:spLocks noChangeShapeType="1"/>
          </p:cNvSpPr>
          <p:nvPr/>
        </p:nvSpPr>
        <p:spPr bwMode="auto">
          <a:xfrm>
            <a:off x="4876800" y="2819400"/>
            <a:ext cx="8382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checker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18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1.31 pounds</a:t>
            </a:r>
          </a:p>
        </p:txBody>
      </p:sp>
    </p:spTree>
  </p:cSld>
  <p:clrMapOvr>
    <a:masterClrMapping/>
  </p:clrMapOvr>
  <p:transition spd="med">
    <p:check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4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    3     3/x     3    9/x </a:t>
            </a:r>
            <a:r>
              <a:rPr lang="en-US" baseline="30000"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>
                <a:cs typeface="Times New Roman" pitchFamily="18" charset="0"/>
              </a:rPr>
              <a:t>      </a:t>
            </a:r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389438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4389438" y="3200400"/>
          <a:ext cx="365125" cy="457200"/>
        </p:xfrm>
        <a:graphic>
          <a:graphicData uri="http://schemas.openxmlformats.org/presentationml/2006/ole">
            <p:oleObj spid="_x0000_s10246" r:id="rId4" imgW="368300" imgH="457200" progId="Equation.3">
              <p:embed/>
            </p:oleObj>
          </a:graphicData>
        </a:graphic>
      </p:graphicFrame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4389438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4389438" y="3200400"/>
          <a:ext cx="365125" cy="457200"/>
        </p:xfrm>
        <a:graphic>
          <a:graphicData uri="http://schemas.openxmlformats.org/presentationml/2006/ole">
            <p:oleObj spid="_x0000_s10248" r:id="rId5" imgW="368300" imgH="457200" progId="Equation.3">
              <p:embed/>
            </p:oleObj>
          </a:graphicData>
        </a:graphic>
      </p:graphicFrame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4389438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2133600" y="3200400"/>
            <a:ext cx="685800" cy="3048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 flipV="1">
            <a:off x="2819400" y="2438400"/>
            <a:ext cx="228600" cy="9906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3048000" y="2514600"/>
            <a:ext cx="9144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4419600" y="31242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4419600" y="3276600"/>
            <a:ext cx="838200" cy="2286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 flipV="1">
            <a:off x="5257800" y="2514600"/>
            <a:ext cx="381000" cy="9906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5791200" y="2590800"/>
            <a:ext cx="11430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random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19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Axis of symmetry</a:t>
            </a:r>
          </a:p>
        </p:txBody>
      </p:sp>
    </p:spTree>
  </p:cSld>
  <p:clrMapOvr>
    <a:masterClrMapping/>
  </p:clrMapOvr>
  <p:transition spd="med">
    <p:checker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20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- b/2a</a:t>
            </a:r>
          </a:p>
        </p:txBody>
      </p:sp>
    </p:spTree>
  </p:cSld>
  <p:clrMapOvr>
    <a:masterClrMapping/>
  </p:clrMapOvr>
  <p:transition spd="med">
    <p:checker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21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(2, - 6); x = 2</a:t>
            </a:r>
          </a:p>
        </p:txBody>
      </p:sp>
    </p:spTree>
  </p:cSld>
  <p:clrMapOvr>
    <a:masterClrMapping/>
  </p:clrMapOvr>
  <p:transition spd="med">
    <p:checker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22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(0, 5)</a:t>
            </a:r>
          </a:p>
        </p:txBody>
      </p:sp>
    </p:spTree>
  </p:cSld>
  <p:clrMapOvr>
    <a:masterClrMapping/>
  </p:clrMapOvr>
  <p:transition spd="med">
    <p:checker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23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+ 1/3, - 1/3</a:t>
            </a:r>
          </a:p>
        </p:txBody>
      </p:sp>
    </p:spTree>
  </p:cSld>
  <p:clrMapOvr>
    <a:masterClrMapping/>
  </p:clrMapOvr>
  <p:transition spd="med">
    <p:checker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24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(5 + </a:t>
            </a:r>
            <a:r>
              <a:rPr lang="en-US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5)/10, (5 - 5)/10</a:t>
            </a:r>
            <a:endParaRPr lang="en-US"/>
          </a:p>
        </p:txBody>
      </p:sp>
    </p:spTree>
  </p:cSld>
  <p:clrMapOvr>
    <a:masterClrMapping/>
  </p:clrMapOvr>
  <p:transition spd="med">
    <p:checker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25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(4 + </a:t>
            </a:r>
            <a:r>
              <a:rPr lang="en-US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 21), (4 -  21)</a:t>
            </a:r>
            <a:endParaRPr lang="en-US"/>
          </a:p>
        </p:txBody>
      </p:sp>
    </p:spTree>
  </p:cSld>
  <p:clrMapOvr>
    <a:masterClrMapping/>
  </p:clrMapOvr>
  <p:transition spd="med">
    <p:checker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26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Two solutions; Discriminant = 1</a:t>
            </a:r>
          </a:p>
        </p:txBody>
      </p:sp>
    </p:spTree>
  </p:cSld>
  <p:clrMapOvr>
    <a:masterClrMapping/>
  </p:clrMapOvr>
  <p:transition spd="med">
    <p:checker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27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+ 2i, - 2i</a:t>
            </a:r>
          </a:p>
        </p:txBody>
      </p:sp>
    </p:spTree>
  </p:cSld>
  <p:clrMapOvr>
    <a:masterClrMapping/>
  </p:clrMapOvr>
  <p:transition spd="med">
    <p:checker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28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x(90 – x); 15 rooms</a:t>
            </a:r>
          </a:p>
        </p:txBody>
      </p:sp>
    </p:spTree>
  </p:cSld>
  <p:clrMapOvr>
    <a:masterClrMapping/>
  </p:clrMapOvr>
  <p:transition spd="med">
    <p:check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5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5     3     4x  .  3   2 x </a:t>
            </a:r>
            <a:r>
              <a:rPr lang="en-US" baseline="30000">
                <a:ea typeface="Arial Unicode MS" pitchFamily="34" charset="-128"/>
                <a:cs typeface="Arial Unicode MS" pitchFamily="34" charset="-128"/>
              </a:rPr>
              <a:t>2</a:t>
            </a:r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5029200" y="2743200"/>
            <a:ext cx="457200" cy="9144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 flipV="1">
            <a:off x="5334000" y="2819400"/>
            <a:ext cx="990600" cy="9144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6096000" y="2819400"/>
            <a:ext cx="12192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2667000" y="2895600"/>
            <a:ext cx="457200" cy="7620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V="1">
            <a:off x="3124200" y="2667000"/>
            <a:ext cx="762000" cy="9144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3962400" y="2667000"/>
            <a:ext cx="6096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random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29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 solve the equation</a:t>
            </a:r>
          </a:p>
        </p:txBody>
      </p:sp>
    </p:spTree>
  </p:cSld>
  <p:clrMapOvr>
    <a:masterClrMapping/>
  </p:clrMapOvr>
  <p:transition spd="med">
    <p:checker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8213725" y="5988050"/>
            <a:ext cx="6508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30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1 + 2i</a:t>
            </a:r>
          </a:p>
        </p:txBody>
      </p:sp>
    </p:spTree>
  </p:cSld>
  <p:clrMapOvr>
    <a:masterClrMapping/>
  </p:clrMapOvr>
  <p:transition spd="med">
    <p:checker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6553200" y="5943600"/>
            <a:ext cx="23653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Tie Breaker</a:t>
            </a:r>
          </a:p>
        </p:txBody>
      </p:sp>
      <p:sp>
        <p:nvSpPr>
          <p:cNvPr id="6656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random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6553200" y="5943600"/>
            <a:ext cx="23653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Tie Breaker</a:t>
            </a:r>
          </a:p>
        </p:txBody>
      </p:sp>
    </p:spTree>
  </p:cSld>
  <p:clrMapOvr>
    <a:masterClrMapping/>
  </p:clrMapOvr>
  <p:transition spd="med">
    <p:check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6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2 </a:t>
            </a:r>
            <a:r>
              <a:rPr lang="en-US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12  + 7 3</a:t>
            </a:r>
            <a:endParaRPr lang="en-US"/>
          </a:p>
        </p:txBody>
      </p:sp>
    </p:spTree>
  </p:cSld>
  <p:clrMapOvr>
    <a:masterClrMapping/>
  </p:clrMapOvr>
  <p:transition spd="med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7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Is 125 a perfect cube ?</a:t>
            </a:r>
          </a:p>
        </p:txBody>
      </p:sp>
    </p:spTree>
  </p:cSld>
  <p:clrMapOvr>
    <a:masterClrMapping/>
  </p:clrMapOvr>
  <p:transition spd="med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4200" y="5791200"/>
            <a:ext cx="838200" cy="685800"/>
          </a:xfrm>
          <a:prstGeom prst="actionButtonHelp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5867400"/>
            <a:ext cx="762000" cy="609600"/>
          </a:xfrm>
          <a:prstGeom prst="actionButtonHom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8213725" y="5988050"/>
            <a:ext cx="422275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3600"/>
              <a:t>8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(4 + </a:t>
            </a:r>
            <a:r>
              <a:rPr lang="en-US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3)(4 - 3)</a:t>
            </a:r>
            <a:endParaRPr lang="en-US"/>
          </a:p>
        </p:txBody>
      </p:sp>
    </p:spTree>
  </p:cSld>
  <p:clrMapOvr>
    <a:masterClrMapping/>
  </p:clrMapOvr>
  <p:transition spd="med">
    <p:random/>
  </p:transition>
</p:sld>
</file>

<file path=ppt/theme/theme1.xml><?xml version="1.0" encoding="utf-8"?>
<a:theme xmlns:a="http://schemas.openxmlformats.org/drawingml/2006/main" name="jeopardytemplate">
  <a:themeElements>
    <a:clrScheme name="jeopardy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jeopardy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jeopardy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eopardy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eopardy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eopardy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eopardy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eopardy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eopardy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A:\Jeopary template &amp; instructions\jeopardytemplate.pot</Template>
  <TotalTime>194</TotalTime>
  <Words>640</Words>
  <Application>Microsoft Office PowerPoint</Application>
  <PresentationFormat>On-screen Show (4:3)</PresentationFormat>
  <Paragraphs>154</Paragraphs>
  <Slides>63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8" baseType="lpstr">
      <vt:lpstr>Times New Roman</vt:lpstr>
      <vt:lpstr>Arial Unicode MS</vt:lpstr>
      <vt:lpstr>Symbol</vt:lpstr>
      <vt:lpstr>jeopardytemplate</vt:lpstr>
      <vt:lpstr>Microsoft Equation 3.0</vt:lpstr>
      <vt:lpstr>Slide 1</vt:lpstr>
      <vt:lpstr>Simplify  (x – 1) 2 </vt:lpstr>
      <vt:lpstr>Write the expression in radical notation 141/2 </vt:lpstr>
      <vt:lpstr>(x 3 /y 6  ) - 1/3 </vt:lpstr>
      <vt:lpstr>    3     3/x     3    9/x 2      </vt:lpstr>
      <vt:lpstr>5     3     4x  .  3   2 x 2</vt:lpstr>
      <vt:lpstr>2 12  + 7 3</vt:lpstr>
      <vt:lpstr>Is 125 a perfect cube ?</vt:lpstr>
      <vt:lpstr>(4 + 3)(4 - 3)</vt:lpstr>
      <vt:lpstr>2(z – 1) 2  = 8, What is the value of z ?</vt:lpstr>
      <vt:lpstr>y =         x + 2      Is the graph shifted 2 units left or right ?</vt:lpstr>
      <vt:lpstr>y =      3       x     -  1  Is the graph  shifted one unit downward ?</vt:lpstr>
      <vt:lpstr>Write (2 + 4i)/2 in standard form</vt:lpstr>
      <vt:lpstr>Write in imaginary expression       - 49</vt:lpstr>
      <vt:lpstr>Write the expression in standard form 3i + (2 – 3i) – (1 – 5i)</vt:lpstr>
      <vt:lpstr>    4x + 4     +      x + 1    Simplify</vt:lpstr>
      <vt:lpstr>Rationalize the denominator   2/(5 - 7)</vt:lpstr>
      <vt:lpstr>Multiply and simplify  (    xy  - 1)(     xy  + 2 )</vt:lpstr>
      <vt:lpstr>The wing span L of a bird with weight W can sometimes be modeled by L = 27.4W 1/3  , where L is in inches and W is in pounds. Calculate the weight of a bird that has a wing spanof 30 inches</vt:lpstr>
      <vt:lpstr>If a parabola is symmetric with respect to the y-axis, the y-axis is called the ____</vt:lpstr>
      <vt:lpstr>If y = ax 2  + bx + c , the x-coordinate of the vertex is given by x = </vt:lpstr>
      <vt:lpstr>Find the vertex of the parabola f(x) = x 2   - 4x – 2. What is axis of symmetry ?</vt:lpstr>
      <vt:lpstr>Identify the vertex of parabola  f(x) = 5 - x 2</vt:lpstr>
      <vt:lpstr>Using square root property, solve the equation 3x 2    = 1/3</vt:lpstr>
      <vt:lpstr>Solve the equation using quadratic formula 5x 2  + 1 = 5x</vt:lpstr>
      <vt:lpstr>Solve  x(x – 8) = 5 </vt:lpstr>
      <vt:lpstr>2 x 2   - 3x + 1 = 0, How many solutions are there ? Evaluate discriminant</vt:lpstr>
      <vt:lpstr>Solve the equation and write complex solution in standard form. 2x 2  + 8 = 0</vt:lpstr>
      <vt:lpstr>Hotel rooms cost $ 90- per night. A group rate the management reduced the cost of a room by $3 for every room rented. Write the formula f(x) from renting x rooms that gives the revenue at the group rate. How many rooms should be rented to maximize revenue</vt:lpstr>
      <vt:lpstr>What is quadratic formula used for ?</vt:lpstr>
      <vt:lpstr>Write the complex expression in standard form (3 + i)/ (1 – i)</vt:lpstr>
      <vt:lpstr> x - 1</vt:lpstr>
      <vt:lpstr>14</vt:lpstr>
      <vt:lpstr>y 2  /x</vt:lpstr>
      <vt:lpstr>3/x</vt:lpstr>
      <vt:lpstr> 10x</vt:lpstr>
      <vt:lpstr>11 3</vt:lpstr>
      <vt:lpstr>Yes</vt:lpstr>
      <vt:lpstr>13</vt:lpstr>
      <vt:lpstr>3, -1</vt:lpstr>
      <vt:lpstr>Shifted 2 unit left</vt:lpstr>
      <vt:lpstr>Yes</vt:lpstr>
      <vt:lpstr>1 + 2i</vt:lpstr>
      <vt:lpstr>7 i</vt:lpstr>
      <vt:lpstr>1 + 5i</vt:lpstr>
      <vt:lpstr>3        x + 1</vt:lpstr>
      <vt:lpstr>(5 + 7) / 9</vt:lpstr>
      <vt:lpstr>xy +           xy     - 2</vt:lpstr>
      <vt:lpstr>1.31 pounds</vt:lpstr>
      <vt:lpstr>Axis of symmetry</vt:lpstr>
      <vt:lpstr>- b/2a</vt:lpstr>
      <vt:lpstr>(2, - 6); x = 2</vt:lpstr>
      <vt:lpstr>(0, 5)</vt:lpstr>
      <vt:lpstr>+ 1/3, - 1/3</vt:lpstr>
      <vt:lpstr>(5 + 5)/10, (5 - 5)/10</vt:lpstr>
      <vt:lpstr>(4 +  21), (4 -  21)</vt:lpstr>
      <vt:lpstr>Two solutions; Discriminant = 1</vt:lpstr>
      <vt:lpstr>+ 2i, - 2i</vt:lpstr>
      <vt:lpstr>x(90 – x); 15 rooms</vt:lpstr>
      <vt:lpstr>To solve the equation</vt:lpstr>
      <vt:lpstr>1 + 2i</vt:lpstr>
      <vt:lpstr>Slide 62</vt:lpstr>
      <vt:lpstr>Slide 63</vt:lpstr>
    </vt:vector>
  </TitlesOfParts>
  <Company>University of Central Florida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Unknown User</dc:creator>
  <cp:lastModifiedBy> </cp:lastModifiedBy>
  <cp:revision>4</cp:revision>
  <dcterms:created xsi:type="dcterms:W3CDTF">2005-03-02T00:51:16Z</dcterms:created>
  <dcterms:modified xsi:type="dcterms:W3CDTF">2009-09-08T15:47:59Z</dcterms:modified>
</cp:coreProperties>
</file>